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744fbfc8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744fbfc8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ab1f6d6c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ab1f6d6c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ab1f6d6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ab1f6d6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a meeting an calculated the weight of each and every components of the sensor pod. We already tested how much weight the pole is able to handle with a iClicker that weighs approximately 100 grams. Then we calculated the amount of power our system required and the limit of the battery we selected. We also had to consider insulate the sensor pods to protect it. We couldn’t simply wrap it around in a container the altimeter uses pressure and temperature to calculate altitude. We decided on plastic popsicle containers that could be used for our camera to see through. We also used metal mesh that allowed for airflow and serve for protection.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ab1f6d6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ab1f6d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805aa5a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805aa5a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744fbfc8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744fbfc8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744fbfc8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744fbfc8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Drones vs satellite resolution</a:t>
            </a:r>
            <a:endParaRPr/>
          </a:p>
          <a:p>
            <a:pPr indent="0" lvl="0" marL="0" rtl="0" algn="l">
              <a:spcBef>
                <a:spcPts val="0"/>
              </a:spcBef>
              <a:spcAft>
                <a:spcPts val="0"/>
              </a:spcAft>
              <a:buNone/>
            </a:pPr>
            <a:r>
              <a:rPr lang="en"/>
              <a:t>Fly a drone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ade48c4b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ade48c4b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ab1f6d6c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ab1f6d6c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ade48c4b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ade48c4b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ab1f6d6c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ab1f6d6c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ade48c4b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ade48c4b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7fab2c3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7fab2c3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Biomass calculations are important because they can give us insight into the amount of carbon stored by mangrove forests. This has direct impacts on the environmental and economic value of the forest, which is important for conservationists to be able to report to local governments.</a:t>
            </a:r>
            <a:endParaRPr/>
          </a:p>
          <a:p>
            <a:pPr indent="-298450" lvl="0" marL="457200" rtl="0" algn="l">
              <a:spcBef>
                <a:spcPts val="0"/>
              </a:spcBef>
              <a:spcAft>
                <a:spcPts val="0"/>
              </a:spcAft>
              <a:buSzPts val="1100"/>
              <a:buChar char="●"/>
            </a:pPr>
            <a:r>
              <a:rPr lang="en"/>
              <a:t>Talk about why Lidar via drone sucks</a:t>
            </a:r>
            <a:endParaRPr/>
          </a:p>
          <a:p>
            <a:pPr indent="-298450" lvl="1" marL="914400" rtl="0" algn="l">
              <a:spcBef>
                <a:spcPts val="0"/>
              </a:spcBef>
              <a:spcAft>
                <a:spcPts val="0"/>
              </a:spcAft>
              <a:buSzPts val="1100"/>
              <a:buChar char="○"/>
            </a:pPr>
            <a:r>
              <a:rPr lang="en"/>
              <a:t>Reliable, accurate LiDAR is expensive and may not give us reliable, precise accurate measurements.</a:t>
            </a:r>
            <a:endParaRPr/>
          </a:p>
          <a:p>
            <a:pPr indent="-298450" lvl="1" marL="914400" rtl="0" algn="l">
              <a:spcBef>
                <a:spcPts val="0"/>
              </a:spcBef>
              <a:spcAft>
                <a:spcPts val="0"/>
              </a:spcAft>
              <a:buSzPts val="1100"/>
              <a:buChar char="○"/>
            </a:pPr>
            <a:r>
              <a:rPr lang="en"/>
              <a:t>Light may reach the bottom, but we don’t know where the actual “ground” is. For example, where would the ground be in a swampy area? To control where we want as the ground, we have to look for an alternative.</a:t>
            </a:r>
            <a:endParaRPr/>
          </a:p>
          <a:p>
            <a:pPr indent="-298450" lvl="0" marL="457200" rtl="0" algn="l">
              <a:spcBef>
                <a:spcPts val="0"/>
              </a:spcBef>
              <a:spcAft>
                <a:spcPts val="0"/>
              </a:spcAft>
              <a:buSzPts val="1100"/>
              <a:buChar char="●"/>
            </a:pPr>
            <a:r>
              <a:rPr lang="en"/>
              <a:t>Talk about why PVC approach sucks</a:t>
            </a:r>
            <a:endParaRPr/>
          </a:p>
          <a:p>
            <a:pPr indent="-298450" lvl="1" marL="914400" rtl="0" algn="l">
              <a:spcBef>
                <a:spcPts val="0"/>
              </a:spcBef>
              <a:spcAft>
                <a:spcPts val="0"/>
              </a:spcAft>
              <a:buSzPts val="1100"/>
              <a:buChar char="○"/>
            </a:pPr>
            <a:r>
              <a:rPr lang="en"/>
              <a:t>PVC pipe may not be stacked straight from one end to another. Thus, there may be accuracy errors. It requires a lot of physical effort to climb and stack PVC pipes. Carrying a load of PVC pipes is also a problem.</a:t>
            </a:r>
            <a:endParaRPr/>
          </a:p>
          <a:p>
            <a:pPr indent="-298450" lvl="0" marL="457200" rtl="0" algn="l">
              <a:spcBef>
                <a:spcPts val="0"/>
              </a:spcBef>
              <a:spcAft>
                <a:spcPts val="0"/>
              </a:spcAft>
              <a:buSzPts val="1100"/>
              <a:buChar char="●"/>
            </a:pPr>
            <a:r>
              <a:rPr lang="en"/>
              <a:t>Our goal is to provide a low-cost, low-power, accurate method of calculating mangrove height.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49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Mangrove Team</a:t>
            </a:r>
            <a:endParaRPr b="1"/>
          </a:p>
        </p:txBody>
      </p:sp>
      <p:sp>
        <p:nvSpPr>
          <p:cNvPr id="55" name="Google Shape;55;p13"/>
          <p:cNvSpPr txBox="1"/>
          <p:nvPr/>
        </p:nvSpPr>
        <p:spPr>
          <a:xfrm>
            <a:off x="3068850" y="3919300"/>
            <a:ext cx="3006300" cy="6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Dillon Hicks, Mark Liu, Kathy Qi, Jeremy Smith</a:t>
            </a:r>
            <a:endParaRPr/>
          </a:p>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1028700" y="2412550"/>
            <a:ext cx="7086600" cy="113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5580250" y="37275"/>
            <a:ext cx="2981925" cy="5061275"/>
          </a:xfrm>
          <a:prstGeom prst="rect">
            <a:avLst/>
          </a:prstGeom>
          <a:noFill/>
          <a:ln>
            <a:noFill/>
          </a:ln>
        </p:spPr>
      </p:pic>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Canopy Height System Overview</a:t>
            </a:r>
            <a:endParaRPr b="1"/>
          </a:p>
        </p:txBody>
      </p:sp>
      <p:sp>
        <p:nvSpPr>
          <p:cNvPr id="136" name="Google Shape;136;p22"/>
          <p:cNvSpPr txBox="1"/>
          <p:nvPr>
            <p:ph idx="1" type="body"/>
          </p:nvPr>
        </p:nvSpPr>
        <p:spPr>
          <a:xfrm>
            <a:off x="311700" y="1152475"/>
            <a:ext cx="6099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Sensor Pod deployable by telescopic pole.</a:t>
            </a:r>
            <a:endParaRPr/>
          </a:p>
          <a:p>
            <a:pPr indent="-342900" lvl="0" marL="457200" rtl="0" algn="l">
              <a:spcBef>
                <a:spcPts val="0"/>
              </a:spcBef>
              <a:spcAft>
                <a:spcPts val="0"/>
              </a:spcAft>
              <a:buSzPts val="1800"/>
              <a:buChar char="●"/>
            </a:pPr>
            <a:r>
              <a:rPr lang="en"/>
              <a:t>WiFi access point with web server.</a:t>
            </a:r>
            <a:endParaRPr/>
          </a:p>
          <a:p>
            <a:pPr indent="-342900" lvl="0" marL="457200" rtl="0" algn="l">
              <a:spcBef>
                <a:spcPts val="0"/>
              </a:spcBef>
              <a:spcAft>
                <a:spcPts val="0"/>
              </a:spcAft>
              <a:buSzPts val="1800"/>
              <a:buChar char="●"/>
            </a:pPr>
            <a:r>
              <a:rPr lang="en"/>
              <a:t>Real-time video feed from smartphone browser.</a:t>
            </a:r>
            <a:endParaRPr/>
          </a:p>
        </p:txBody>
      </p:sp>
      <p:pic>
        <p:nvPicPr>
          <p:cNvPr id="137" name="Google Shape;137;p22"/>
          <p:cNvPicPr preferRelativeResize="0"/>
          <p:nvPr/>
        </p:nvPicPr>
        <p:blipFill>
          <a:blip r:embed="rId4">
            <a:alphaModFix/>
          </a:blip>
          <a:stretch>
            <a:fillRect/>
          </a:stretch>
        </p:blipFill>
        <p:spPr>
          <a:xfrm>
            <a:off x="1235775" y="2506500"/>
            <a:ext cx="2259899" cy="245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Canopy Height Challenges</a:t>
            </a:r>
            <a:endParaRPr b="1"/>
          </a:p>
        </p:txBody>
      </p:sp>
      <p:sp>
        <p:nvSpPr>
          <p:cNvPr id="143" name="Google Shape;14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Weight of sensor pod</a:t>
            </a:r>
            <a:endParaRPr/>
          </a:p>
          <a:p>
            <a:pPr indent="-342900" lvl="0" marL="457200" rtl="0" algn="l">
              <a:spcBef>
                <a:spcPts val="0"/>
              </a:spcBef>
              <a:spcAft>
                <a:spcPts val="0"/>
              </a:spcAft>
              <a:buSzPts val="1800"/>
              <a:buChar char="●"/>
            </a:pPr>
            <a:r>
              <a:rPr lang="en"/>
              <a:t>Power requirement of system</a:t>
            </a:r>
            <a:endParaRPr/>
          </a:p>
          <a:p>
            <a:pPr indent="-342900" lvl="0" marL="457200" rtl="0" algn="l">
              <a:spcBef>
                <a:spcPts val="0"/>
              </a:spcBef>
              <a:spcAft>
                <a:spcPts val="0"/>
              </a:spcAft>
              <a:buSzPts val="1800"/>
              <a:buChar char="●"/>
            </a:pPr>
            <a:r>
              <a:rPr lang="en"/>
              <a:t>Insulation of components</a:t>
            </a:r>
            <a:endParaRPr/>
          </a:p>
          <a:p>
            <a:pPr indent="-342900" lvl="0" marL="457200" rtl="0" algn="l">
              <a:spcBef>
                <a:spcPts val="0"/>
              </a:spcBef>
              <a:spcAft>
                <a:spcPts val="0"/>
              </a:spcAft>
              <a:buSzPts val="1800"/>
              <a:buChar char="●"/>
            </a:pPr>
            <a:r>
              <a:rPr lang="en"/>
              <a:t>Orientation of camera</a:t>
            </a:r>
            <a:endParaRPr/>
          </a:p>
        </p:txBody>
      </p:sp>
      <p:pic>
        <p:nvPicPr>
          <p:cNvPr id="144" name="Google Shape;144;p23"/>
          <p:cNvPicPr preferRelativeResize="0"/>
          <p:nvPr/>
        </p:nvPicPr>
        <p:blipFill rotWithShape="1">
          <a:blip r:embed="rId3">
            <a:alphaModFix/>
          </a:blip>
          <a:srcRect b="0" l="30781" r="0" t="39024"/>
          <a:stretch/>
        </p:blipFill>
        <p:spPr>
          <a:xfrm>
            <a:off x="829075" y="2628475"/>
            <a:ext cx="3388746" cy="2238998"/>
          </a:xfrm>
          <a:prstGeom prst="rect">
            <a:avLst/>
          </a:prstGeom>
          <a:noFill/>
          <a:ln>
            <a:noFill/>
          </a:ln>
        </p:spPr>
      </p:pic>
      <p:pic>
        <p:nvPicPr>
          <p:cNvPr id="145" name="Google Shape;145;p23"/>
          <p:cNvPicPr preferRelativeResize="0"/>
          <p:nvPr/>
        </p:nvPicPr>
        <p:blipFill>
          <a:blip r:embed="rId4">
            <a:alphaModFix/>
          </a:blip>
          <a:stretch>
            <a:fillRect/>
          </a:stretch>
        </p:blipFill>
        <p:spPr>
          <a:xfrm>
            <a:off x="6119918" y="1152476"/>
            <a:ext cx="1755451" cy="2340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Future Work</a:t>
            </a:r>
            <a:endParaRPr b="1"/>
          </a:p>
        </p:txBody>
      </p:sp>
      <p:sp>
        <p:nvSpPr>
          <p:cNvPr id="151" name="Google Shape;151;p24"/>
          <p:cNvSpPr txBox="1"/>
          <p:nvPr>
            <p:ph idx="1" type="body"/>
          </p:nvPr>
        </p:nvSpPr>
        <p:spPr>
          <a:xfrm>
            <a:off x="311700" y="1152475"/>
            <a:ext cx="8520600" cy="358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Additional field testing</a:t>
            </a:r>
            <a:endParaRPr/>
          </a:p>
          <a:p>
            <a:pPr indent="-342900" lvl="0" marL="457200" rtl="0" algn="l">
              <a:spcBef>
                <a:spcPts val="0"/>
              </a:spcBef>
              <a:spcAft>
                <a:spcPts val="0"/>
              </a:spcAft>
              <a:buSzPts val="1800"/>
              <a:buChar char="●"/>
            </a:pPr>
            <a:r>
              <a:rPr lang="en"/>
              <a:t>Canopy height documentation</a:t>
            </a:r>
            <a:endParaRPr/>
          </a:p>
          <a:p>
            <a:pPr indent="-342900" lvl="0" marL="457200" rtl="0" algn="l">
              <a:spcBef>
                <a:spcPts val="0"/>
              </a:spcBef>
              <a:spcAft>
                <a:spcPts val="0"/>
              </a:spcAft>
              <a:buSzPts val="1800"/>
              <a:buChar char="●"/>
            </a:pPr>
            <a:r>
              <a:rPr lang="en"/>
              <a:t>Longer pole with potential stabilization</a:t>
            </a:r>
            <a:endParaRPr/>
          </a:p>
          <a:p>
            <a:pPr indent="-342900" lvl="0" marL="457200" rtl="0" algn="l">
              <a:spcBef>
                <a:spcPts val="0"/>
              </a:spcBef>
              <a:spcAft>
                <a:spcPts val="0"/>
              </a:spcAft>
              <a:buSzPts val="1800"/>
              <a:buChar char="●"/>
            </a:pPr>
            <a:r>
              <a:rPr lang="en"/>
              <a:t>Permanent sensor pod docking mechanism</a:t>
            </a:r>
            <a:endParaRPr/>
          </a:p>
          <a:p>
            <a:pPr indent="-342900" lvl="0" marL="457200" rtl="0" algn="l">
              <a:spcBef>
                <a:spcPts val="0"/>
              </a:spcBef>
              <a:spcAft>
                <a:spcPts val="0"/>
              </a:spcAft>
              <a:buSzPts val="1800"/>
              <a:buChar char="●"/>
            </a:pPr>
            <a:r>
              <a:rPr lang="en"/>
              <a:t>Improve the website</a:t>
            </a:r>
            <a:endParaRPr/>
          </a:p>
          <a:p>
            <a:pPr indent="-317500" lvl="1" marL="914400" rtl="0" algn="l">
              <a:spcBef>
                <a:spcPts val="0"/>
              </a:spcBef>
              <a:spcAft>
                <a:spcPts val="0"/>
              </a:spcAft>
              <a:buSzPts val="1400"/>
              <a:buChar char="○"/>
            </a:pPr>
            <a:r>
              <a:rPr lang="en"/>
              <a:t>Possibly implement a feature to lookup data on the UI</a:t>
            </a:r>
            <a:endParaRPr/>
          </a:p>
          <a:p>
            <a:pPr indent="-317500" lvl="2" marL="1371600" rtl="0" algn="l">
              <a:spcBef>
                <a:spcPts val="0"/>
              </a:spcBef>
              <a:spcAft>
                <a:spcPts val="0"/>
              </a:spcAft>
              <a:buSzPts val="1400"/>
              <a:buChar char="■"/>
            </a:pPr>
            <a:r>
              <a:rPr lang="en"/>
              <a:t>Maybe change flat file -&gt; other database</a:t>
            </a:r>
            <a:endParaRPr/>
          </a:p>
          <a:p>
            <a:pPr indent="-317500" lvl="1" marL="914400" rtl="0" algn="l">
              <a:spcBef>
                <a:spcPts val="0"/>
              </a:spcBef>
              <a:spcAft>
                <a:spcPts val="0"/>
              </a:spcAft>
              <a:buSzPts val="1400"/>
              <a:buChar char="○"/>
            </a:pPr>
            <a:r>
              <a:rPr lang="en"/>
              <a:t>Test across different browser platforms</a:t>
            </a:r>
            <a:endParaRPr/>
          </a:p>
          <a:p>
            <a:pPr indent="-342900" lvl="0" marL="457200" rtl="0" algn="l">
              <a:spcBef>
                <a:spcPts val="0"/>
              </a:spcBef>
              <a:spcAft>
                <a:spcPts val="0"/>
              </a:spcAft>
              <a:buSzPts val="1800"/>
              <a:buChar char="●"/>
            </a:pPr>
            <a:r>
              <a:rPr lang="en"/>
              <a:t>Make it easier to reproduce the sensor pod</a:t>
            </a:r>
            <a:endParaRPr/>
          </a:p>
          <a:p>
            <a:pPr indent="-342900" lvl="0" marL="457200" rtl="0" algn="l">
              <a:spcBef>
                <a:spcPts val="0"/>
              </a:spcBef>
              <a:spcAft>
                <a:spcPts val="0"/>
              </a:spcAft>
              <a:buSzPts val="1800"/>
              <a:buChar char="●"/>
            </a:pPr>
            <a:r>
              <a:rPr lang="en"/>
              <a:t>Solutions for mangroves taller than 10 meters</a:t>
            </a:r>
            <a:endParaRPr/>
          </a:p>
          <a:p>
            <a:pPr indent="-317500" lvl="1" marL="914400" rtl="0" algn="l">
              <a:spcBef>
                <a:spcPts val="0"/>
              </a:spcBef>
              <a:spcAft>
                <a:spcPts val="0"/>
              </a:spcAft>
              <a:buSzPts val="1400"/>
              <a:buChar char="○"/>
            </a:pPr>
            <a:r>
              <a:rPr lang="en"/>
              <a:t>Possibly attach sensor pod onto a drone instead</a:t>
            </a:r>
            <a:endParaRPr/>
          </a:p>
          <a:p>
            <a:pPr indent="-317500" lvl="2" marL="1371600" rtl="0" algn="l">
              <a:spcBef>
                <a:spcPts val="0"/>
              </a:spcBef>
              <a:spcAft>
                <a:spcPts val="0"/>
              </a:spcAft>
              <a:buSzPts val="1400"/>
              <a:buChar char="■"/>
            </a:pPr>
            <a:r>
              <a:rPr lang="en"/>
              <a:t>Would need to consider limitations of the drone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Questions?</a:t>
            </a:r>
            <a:endParaRPr b="1"/>
          </a:p>
        </p:txBody>
      </p:sp>
      <p:sp>
        <p:nvSpPr>
          <p:cNvPr id="157" name="Google Shape;15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GPS</a:t>
            </a:r>
            <a:endParaRPr/>
          </a:p>
          <a:p>
            <a:pPr indent="-317500" lvl="1" marL="914400" rtl="0" algn="l">
              <a:spcBef>
                <a:spcPts val="0"/>
              </a:spcBef>
              <a:spcAft>
                <a:spcPts val="0"/>
              </a:spcAft>
              <a:buSzPts val="1400"/>
              <a:buChar char="○"/>
            </a:pPr>
            <a:r>
              <a:rPr lang="en"/>
              <a:t>Waterproof, Robust Case</a:t>
            </a:r>
            <a:endParaRPr/>
          </a:p>
          <a:p>
            <a:pPr indent="-317500" lvl="1" marL="914400" rtl="0" algn="l">
              <a:spcBef>
                <a:spcPts val="0"/>
              </a:spcBef>
              <a:spcAft>
                <a:spcPts val="0"/>
              </a:spcAft>
              <a:buSzPts val="1400"/>
              <a:buChar char="○"/>
            </a:pPr>
            <a:r>
              <a:rPr lang="en"/>
              <a:t>View maps on device and store positions</a:t>
            </a:r>
            <a:endParaRPr/>
          </a:p>
          <a:p>
            <a:pPr indent="-342900" lvl="0" marL="457200" rtl="0" algn="l">
              <a:spcBef>
                <a:spcPts val="0"/>
              </a:spcBef>
              <a:spcAft>
                <a:spcPts val="0"/>
              </a:spcAft>
              <a:buSzPts val="1800"/>
              <a:buChar char="●"/>
            </a:pPr>
            <a:r>
              <a:rPr lang="en"/>
              <a:t>Canopy Height Estimation</a:t>
            </a:r>
            <a:endParaRPr/>
          </a:p>
          <a:p>
            <a:pPr indent="-317500" lvl="1" marL="914400" rtl="0" algn="l">
              <a:spcBef>
                <a:spcPts val="0"/>
              </a:spcBef>
              <a:spcAft>
                <a:spcPts val="0"/>
              </a:spcAft>
              <a:buSzPts val="1400"/>
              <a:buChar char="○"/>
            </a:pPr>
            <a:r>
              <a:rPr lang="en"/>
              <a:t>Telescopic pole</a:t>
            </a:r>
            <a:endParaRPr/>
          </a:p>
          <a:p>
            <a:pPr indent="-317500" lvl="1" marL="914400" rtl="0" algn="l">
              <a:spcBef>
                <a:spcPts val="0"/>
              </a:spcBef>
              <a:spcAft>
                <a:spcPts val="0"/>
              </a:spcAft>
              <a:buSzPts val="1400"/>
              <a:buChar char="○"/>
            </a:pPr>
            <a:r>
              <a:rPr lang="en"/>
              <a:t>Sensor pod</a:t>
            </a:r>
            <a:endParaRPr/>
          </a:p>
          <a:p>
            <a:pPr indent="-317500" lvl="1" marL="914400" rtl="0" algn="l">
              <a:spcBef>
                <a:spcPts val="0"/>
              </a:spcBef>
              <a:spcAft>
                <a:spcPts val="0"/>
              </a:spcAft>
              <a:buSzPts val="1400"/>
              <a:buChar char="○"/>
            </a:pPr>
            <a:r>
              <a:rPr lang="en"/>
              <a:t>WiFi access point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8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Background</a:t>
            </a:r>
            <a:endParaRPr b="1"/>
          </a:p>
        </p:txBody>
      </p:sp>
      <p:sp>
        <p:nvSpPr>
          <p:cNvPr id="62" name="Google Shape;62;p14"/>
          <p:cNvSpPr txBox="1"/>
          <p:nvPr>
            <p:ph idx="1" type="body"/>
          </p:nvPr>
        </p:nvSpPr>
        <p:spPr>
          <a:xfrm>
            <a:off x="311700" y="914400"/>
            <a:ext cx="8520600" cy="3416400"/>
          </a:xfrm>
          <a:prstGeom prst="rect">
            <a:avLst/>
          </a:prstGeom>
        </p:spPr>
        <p:txBody>
          <a:bodyPr anchorCtr="0" anchor="t" bIns="0" lIns="91425" spcFirstLastPara="1" rIns="91425" wrap="square" tIns="91425">
            <a:noAutofit/>
          </a:bodyPr>
          <a:lstStyle/>
          <a:p>
            <a:pPr indent="0" lvl="0" marL="0" rtl="0" algn="l">
              <a:spcBef>
                <a:spcPts val="0"/>
              </a:spcBef>
              <a:spcAft>
                <a:spcPts val="1600"/>
              </a:spcAft>
              <a:buNone/>
            </a:pPr>
            <a:r>
              <a:rPr lang="en"/>
              <a:t>Mangroves are trees and shrubs that have adapted to grow in the intertidal zone along subtropical coastlines. Over 80 species of mangroves span the globe. </a:t>
            </a:r>
            <a:endParaRPr/>
          </a:p>
        </p:txBody>
      </p:sp>
      <p:sp>
        <p:nvSpPr>
          <p:cNvPr id="63" name="Google Shape;63;p14"/>
          <p:cNvSpPr txBox="1"/>
          <p:nvPr/>
        </p:nvSpPr>
        <p:spPr>
          <a:xfrm>
            <a:off x="311700" y="1906050"/>
            <a:ext cx="3967500" cy="2976000"/>
          </a:xfrm>
          <a:prstGeom prst="rect">
            <a:avLst/>
          </a:prstGeom>
          <a:noFill/>
          <a:ln>
            <a:noFill/>
          </a:ln>
        </p:spPr>
        <p:txBody>
          <a:bodyPr anchorCtr="0" anchor="t" bIns="91425" lIns="91425" spcFirstLastPara="1" rIns="91425" wrap="square" tIns="91425">
            <a:noAutofit/>
          </a:bodyPr>
          <a:lstStyle/>
          <a:p>
            <a:pPr indent="0" lvl="0" marL="0" marR="26583" rtl="0" algn="l">
              <a:lnSpc>
                <a:spcPct val="115000"/>
              </a:lnSpc>
              <a:spcBef>
                <a:spcPts val="0"/>
              </a:spcBef>
              <a:spcAft>
                <a:spcPts val="0"/>
              </a:spcAft>
              <a:buClr>
                <a:schemeClr val="dk1"/>
              </a:buClr>
              <a:buSzPts val="1100"/>
              <a:buFont typeface="Arial"/>
              <a:buNone/>
            </a:pPr>
            <a:r>
              <a:rPr lang="en" sz="1800">
                <a:solidFill>
                  <a:schemeClr val="dk2"/>
                </a:solidFill>
              </a:rPr>
              <a:t>Thay have significant impacts on environmental health:</a:t>
            </a:r>
            <a:endParaRPr sz="1800">
              <a:solidFill>
                <a:schemeClr val="dk2"/>
              </a:solidFill>
            </a:endParaRPr>
          </a:p>
          <a:p>
            <a:pPr indent="-342900" lvl="0" marL="457200" rtl="0" algn="l">
              <a:lnSpc>
                <a:spcPct val="115000"/>
              </a:lnSpc>
              <a:spcBef>
                <a:spcPts val="1600"/>
              </a:spcBef>
              <a:spcAft>
                <a:spcPts val="0"/>
              </a:spcAft>
              <a:buClr>
                <a:schemeClr val="dk2"/>
              </a:buClr>
              <a:buSzPts val="1800"/>
              <a:buChar char="●"/>
            </a:pPr>
            <a:r>
              <a:rPr lang="en" sz="1800">
                <a:solidFill>
                  <a:schemeClr val="dk2"/>
                </a:solidFill>
              </a:rPr>
              <a:t>Carbon sequestration</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Reduction in coastal erosion</a:t>
            </a:r>
            <a:endParaRPr sz="1800">
              <a:solidFill>
                <a:schemeClr val="dk2"/>
              </a:solidFill>
            </a:endParaRPr>
          </a:p>
          <a:p>
            <a:pPr indent="-342900" lvl="0" marL="457200" marR="140883" rtl="0" algn="l">
              <a:lnSpc>
                <a:spcPct val="115000"/>
              </a:lnSpc>
              <a:spcBef>
                <a:spcPts val="0"/>
              </a:spcBef>
              <a:spcAft>
                <a:spcPts val="0"/>
              </a:spcAft>
              <a:buClr>
                <a:schemeClr val="dk2"/>
              </a:buClr>
              <a:buSzPts val="1800"/>
              <a:buChar char="●"/>
            </a:pPr>
            <a:r>
              <a:rPr lang="en" sz="1800">
                <a:solidFill>
                  <a:schemeClr val="dk2"/>
                </a:solidFill>
              </a:rPr>
              <a:t>Shelter for diverse organisms</a:t>
            </a:r>
            <a:endParaRPr sz="1800">
              <a:solidFill>
                <a:schemeClr val="dk2"/>
              </a:solidFill>
            </a:endParaRPr>
          </a:p>
          <a:p>
            <a:pPr indent="-342900" lvl="0" marL="457200" marR="140883" rtl="0" algn="l">
              <a:lnSpc>
                <a:spcPct val="115000"/>
              </a:lnSpc>
              <a:spcBef>
                <a:spcPts val="0"/>
              </a:spcBef>
              <a:spcAft>
                <a:spcPts val="0"/>
              </a:spcAft>
              <a:buClr>
                <a:schemeClr val="dk2"/>
              </a:buClr>
              <a:buSzPts val="1800"/>
              <a:buChar char="●"/>
            </a:pPr>
            <a:r>
              <a:rPr lang="en" sz="1800">
                <a:solidFill>
                  <a:schemeClr val="dk2"/>
                </a:solidFill>
              </a:rPr>
              <a:t>Soil enrichment</a:t>
            </a:r>
            <a:endParaRPr sz="1800">
              <a:solidFill>
                <a:schemeClr val="dk2"/>
              </a:solidFill>
            </a:endParaRPr>
          </a:p>
        </p:txBody>
      </p:sp>
      <p:pic>
        <p:nvPicPr>
          <p:cNvPr id="64" name="Google Shape;64;p14"/>
          <p:cNvPicPr preferRelativeResize="0"/>
          <p:nvPr/>
        </p:nvPicPr>
        <p:blipFill>
          <a:blip r:embed="rId3">
            <a:alphaModFix/>
          </a:blip>
          <a:stretch>
            <a:fillRect/>
          </a:stretch>
        </p:blipFill>
        <p:spPr>
          <a:xfrm>
            <a:off x="4406750" y="1792150"/>
            <a:ext cx="4176525" cy="277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90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Dwarf Mangrove Species Classification</a:t>
            </a:r>
            <a:endParaRPr b="1"/>
          </a:p>
        </p:txBody>
      </p:sp>
      <p:sp>
        <p:nvSpPr>
          <p:cNvPr id="70" name="Google Shape;70;p15"/>
          <p:cNvSpPr txBox="1"/>
          <p:nvPr>
            <p:ph idx="1" type="body"/>
          </p:nvPr>
        </p:nvSpPr>
        <p:spPr>
          <a:xfrm>
            <a:off x="-69300" y="835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team is creating a scalable procedure for using drone imagery and machine learning algorithms to classify the extent and species composition of dwarf mangroves. </a:t>
            </a:r>
            <a:endParaRPr/>
          </a:p>
        </p:txBody>
      </p:sp>
      <p:pic>
        <p:nvPicPr>
          <p:cNvPr id="71" name="Google Shape;71;p15"/>
          <p:cNvPicPr preferRelativeResize="0"/>
          <p:nvPr/>
        </p:nvPicPr>
        <p:blipFill>
          <a:blip r:embed="rId3">
            <a:alphaModFix/>
          </a:blip>
          <a:stretch>
            <a:fillRect/>
          </a:stretch>
        </p:blipFill>
        <p:spPr>
          <a:xfrm>
            <a:off x="839050" y="2486000"/>
            <a:ext cx="3007524" cy="2005651"/>
          </a:xfrm>
          <a:prstGeom prst="rect">
            <a:avLst/>
          </a:prstGeom>
          <a:noFill/>
          <a:ln>
            <a:noFill/>
          </a:ln>
        </p:spPr>
      </p:pic>
      <p:pic>
        <p:nvPicPr>
          <p:cNvPr id="72" name="Google Shape;72;p15"/>
          <p:cNvPicPr preferRelativeResize="0"/>
          <p:nvPr/>
        </p:nvPicPr>
        <p:blipFill>
          <a:blip r:embed="rId4">
            <a:alphaModFix/>
          </a:blip>
          <a:stretch>
            <a:fillRect/>
          </a:stretch>
        </p:blipFill>
        <p:spPr>
          <a:xfrm>
            <a:off x="4671725" y="2005525"/>
            <a:ext cx="3679150" cy="2486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353400"/>
            <a:ext cx="3264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GPS</a:t>
            </a:r>
            <a:endParaRPr b="1"/>
          </a:p>
        </p:txBody>
      </p:sp>
      <p:sp>
        <p:nvSpPr>
          <p:cNvPr id="78" name="Google Shape;78;p16"/>
          <p:cNvSpPr txBox="1"/>
          <p:nvPr>
            <p:ph idx="1" type="body"/>
          </p:nvPr>
        </p:nvSpPr>
        <p:spPr>
          <a:xfrm>
            <a:off x="425175" y="1045925"/>
            <a:ext cx="4579200" cy="26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Essential data for field work</a:t>
            </a:r>
            <a:endParaRPr sz="1800">
              <a:solidFill>
                <a:srgbClr val="000000"/>
              </a:solidFill>
            </a:endParaRPr>
          </a:p>
          <a:p>
            <a:pPr indent="-342900" lvl="0" marL="457200" rtl="0" algn="l">
              <a:spcBef>
                <a:spcPts val="1600"/>
              </a:spcBef>
              <a:spcAft>
                <a:spcPts val="0"/>
              </a:spcAft>
              <a:buSzPts val="1800"/>
              <a:buChar char="●"/>
            </a:pPr>
            <a:r>
              <a:rPr lang="en" sz="1800"/>
              <a:t>View current location</a:t>
            </a:r>
            <a:endParaRPr sz="1800"/>
          </a:p>
          <a:p>
            <a:pPr indent="-342900" lvl="0" marL="457200" rtl="0" algn="l">
              <a:spcBef>
                <a:spcPts val="0"/>
              </a:spcBef>
              <a:spcAft>
                <a:spcPts val="0"/>
              </a:spcAft>
              <a:buSzPts val="1800"/>
              <a:buChar char="●"/>
            </a:pPr>
            <a:r>
              <a:rPr lang="en" sz="1800"/>
              <a:t>Mark and track surveyed quadrats </a:t>
            </a:r>
            <a:endParaRPr sz="1800"/>
          </a:p>
          <a:p>
            <a:pPr indent="-342900" lvl="0" marL="457200" rtl="0" algn="l">
              <a:spcBef>
                <a:spcPts val="0"/>
              </a:spcBef>
              <a:spcAft>
                <a:spcPts val="0"/>
              </a:spcAft>
              <a:buSzPts val="1800"/>
              <a:buChar char="●"/>
            </a:pPr>
            <a:r>
              <a:rPr lang="en" sz="1800"/>
              <a:t>Used for </a:t>
            </a:r>
            <a:r>
              <a:rPr lang="en" sz="1800"/>
              <a:t>post-processing </a:t>
            </a:r>
            <a:r>
              <a:rPr lang="en" sz="1800"/>
              <a:t>calculations</a:t>
            </a:r>
            <a:endParaRPr sz="1800"/>
          </a:p>
        </p:txBody>
      </p:sp>
      <p:pic>
        <p:nvPicPr>
          <p:cNvPr id="79" name="Google Shape;79;p16"/>
          <p:cNvPicPr preferRelativeResize="0"/>
          <p:nvPr/>
        </p:nvPicPr>
        <p:blipFill>
          <a:blip r:embed="rId3">
            <a:alphaModFix/>
          </a:blip>
          <a:stretch>
            <a:fillRect/>
          </a:stretch>
        </p:blipFill>
        <p:spPr>
          <a:xfrm>
            <a:off x="5193825" y="2482151"/>
            <a:ext cx="3264898" cy="2448649"/>
          </a:xfrm>
          <a:prstGeom prst="rect">
            <a:avLst/>
          </a:prstGeom>
          <a:noFill/>
          <a:ln cap="flat" cmpd="sng" w="19050">
            <a:solidFill>
              <a:schemeClr val="dk2"/>
            </a:solidFill>
            <a:prstDash val="solid"/>
            <a:round/>
            <a:headEnd len="sm" w="sm" type="none"/>
            <a:tailEnd len="sm" w="sm" type="none"/>
          </a:ln>
        </p:spPr>
      </p:pic>
      <p:pic>
        <p:nvPicPr>
          <p:cNvPr id="80" name="Google Shape;80;p16"/>
          <p:cNvPicPr preferRelativeResize="0"/>
          <p:nvPr/>
        </p:nvPicPr>
        <p:blipFill>
          <a:blip r:embed="rId4">
            <a:alphaModFix/>
          </a:blip>
          <a:stretch>
            <a:fillRect/>
          </a:stretch>
        </p:blipFill>
        <p:spPr>
          <a:xfrm>
            <a:off x="5193824" y="236077"/>
            <a:ext cx="3264900" cy="2176610"/>
          </a:xfrm>
          <a:prstGeom prst="rect">
            <a:avLst/>
          </a:prstGeom>
          <a:noFill/>
          <a:ln cap="flat" cmpd="sng" w="19050">
            <a:solidFill>
              <a:schemeClr val="dk2"/>
            </a:solidFill>
            <a:prstDash val="solid"/>
            <a:round/>
            <a:headEnd len="sm" w="sm" type="none"/>
            <a:tailEnd len="sm" w="sm" type="none"/>
          </a:ln>
        </p:spPr>
      </p:pic>
      <p:sp>
        <p:nvSpPr>
          <p:cNvPr id="81" name="Google Shape;81;p16"/>
          <p:cNvSpPr txBox="1"/>
          <p:nvPr/>
        </p:nvSpPr>
        <p:spPr>
          <a:xfrm>
            <a:off x="425175" y="2771300"/>
            <a:ext cx="4163400" cy="16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Goals:</a:t>
            </a:r>
            <a:endParaRPr sz="1800"/>
          </a:p>
          <a:p>
            <a:pPr indent="0" lvl="0" marL="0" rtl="0" algn="l">
              <a:spcBef>
                <a:spcPts val="0"/>
              </a:spcBef>
              <a:spcAft>
                <a:spcPts val="0"/>
              </a:spcAft>
              <a:buNone/>
            </a:pPr>
            <a:r>
              <a:t/>
            </a:r>
            <a:endParaRPr sz="1800"/>
          </a:p>
          <a:p>
            <a:pPr indent="-342900" lvl="0" marL="457200" rtl="0" algn="l">
              <a:spcBef>
                <a:spcPts val="0"/>
              </a:spcBef>
              <a:spcAft>
                <a:spcPts val="0"/>
              </a:spcAft>
              <a:buClr>
                <a:srgbClr val="434343"/>
              </a:buClr>
              <a:buSzPts val="1800"/>
              <a:buChar char="●"/>
            </a:pPr>
            <a:r>
              <a:rPr lang="en" sz="1800">
                <a:solidFill>
                  <a:srgbClr val="434343"/>
                </a:solidFill>
              </a:rPr>
              <a:t>Robust system to withstand mangrove environment</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Very accurate measurements under canopy</a:t>
            </a:r>
            <a:endParaRPr sz="1800">
              <a:solidFill>
                <a:srgbClr val="434343"/>
              </a:solidFill>
            </a:endParaRPr>
          </a:p>
          <a:p>
            <a:pPr indent="0" lvl="0" marL="0" rtl="0" algn="l">
              <a:spcBef>
                <a:spcPts val="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GPS</a:t>
            </a:r>
            <a:r>
              <a:rPr b="1" lang="en"/>
              <a:t> System Overview</a:t>
            </a:r>
            <a:endParaRPr b="1"/>
          </a:p>
        </p:txBody>
      </p:sp>
      <p:sp>
        <p:nvSpPr>
          <p:cNvPr id="87" name="Google Shape;87;p17"/>
          <p:cNvSpPr txBox="1"/>
          <p:nvPr>
            <p:ph idx="1" type="body"/>
          </p:nvPr>
        </p:nvSpPr>
        <p:spPr>
          <a:xfrm>
            <a:off x="311700" y="1389600"/>
            <a:ext cx="3958500" cy="317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Waterproof Case enclosing GPS Electronics and Screen</a:t>
            </a:r>
            <a:endParaRPr sz="1400"/>
          </a:p>
          <a:p>
            <a:pPr indent="-317500" lvl="1" marL="914400" rtl="0" algn="l">
              <a:spcBef>
                <a:spcPts val="0"/>
              </a:spcBef>
              <a:spcAft>
                <a:spcPts val="0"/>
              </a:spcAft>
              <a:buSzPts val="1400"/>
              <a:buChar char="○"/>
            </a:pPr>
            <a:r>
              <a:rPr lang="en" sz="1400"/>
              <a:t>Accurate GPS Coordinates</a:t>
            </a:r>
            <a:endParaRPr sz="1400"/>
          </a:p>
          <a:p>
            <a:pPr indent="-317500" lvl="1" marL="914400" rtl="0" algn="l">
              <a:spcBef>
                <a:spcPts val="0"/>
              </a:spcBef>
              <a:spcAft>
                <a:spcPts val="0"/>
              </a:spcAft>
              <a:buSzPts val="1400"/>
              <a:buChar char="○"/>
            </a:pPr>
            <a:r>
              <a:rPr lang="en" sz="1400"/>
              <a:t>Laser</a:t>
            </a:r>
            <a:r>
              <a:rPr lang="en" sz="1400"/>
              <a:t> Cut frontplate</a:t>
            </a:r>
            <a:endParaRPr sz="1400"/>
          </a:p>
          <a:p>
            <a:pPr indent="-317500" lvl="1" marL="914400" rtl="0" algn="l">
              <a:spcBef>
                <a:spcPts val="0"/>
              </a:spcBef>
              <a:spcAft>
                <a:spcPts val="0"/>
              </a:spcAft>
              <a:buSzPts val="1400"/>
              <a:buChar char="○"/>
            </a:pPr>
            <a:r>
              <a:rPr lang="en" sz="1400"/>
              <a:t>Raspberry Pi with Screen</a:t>
            </a:r>
            <a:endParaRPr sz="1400"/>
          </a:p>
          <a:p>
            <a:pPr indent="-317500" lvl="1" marL="914400" rtl="0" algn="l">
              <a:spcBef>
                <a:spcPts val="0"/>
              </a:spcBef>
              <a:spcAft>
                <a:spcPts val="0"/>
              </a:spcAft>
              <a:buSzPts val="1400"/>
              <a:buChar char="○"/>
            </a:pPr>
            <a:r>
              <a:rPr lang="en" sz="1400"/>
              <a:t>Buttons to Control</a:t>
            </a:r>
            <a:endParaRPr sz="1400"/>
          </a:p>
          <a:p>
            <a:pPr indent="-317500" lvl="0" marL="457200" rtl="0" algn="l">
              <a:spcBef>
                <a:spcPts val="0"/>
              </a:spcBef>
              <a:spcAft>
                <a:spcPts val="0"/>
              </a:spcAft>
              <a:buSzPts val="1400"/>
              <a:buChar char="●"/>
            </a:pPr>
            <a:r>
              <a:rPr lang="en" sz="1400"/>
              <a:t>3D Printed Internal Chassis</a:t>
            </a:r>
            <a:endParaRPr sz="1400"/>
          </a:p>
          <a:p>
            <a:pPr indent="-317500" lvl="1" marL="914400" rtl="0" algn="l">
              <a:spcBef>
                <a:spcPts val="0"/>
              </a:spcBef>
              <a:spcAft>
                <a:spcPts val="0"/>
              </a:spcAft>
              <a:buSzPts val="1400"/>
              <a:buChar char="○"/>
            </a:pPr>
            <a:r>
              <a:rPr lang="en" sz="1400"/>
              <a:t>6600 mAh battery</a:t>
            </a:r>
            <a:endParaRPr sz="1400"/>
          </a:p>
          <a:p>
            <a:pPr indent="-317500" lvl="1" marL="914400" rtl="0" algn="l">
              <a:spcBef>
                <a:spcPts val="0"/>
              </a:spcBef>
              <a:spcAft>
                <a:spcPts val="0"/>
              </a:spcAft>
              <a:buSzPts val="1400"/>
              <a:buChar char="○"/>
            </a:pPr>
            <a:r>
              <a:rPr lang="en" sz="1400"/>
              <a:t>RTK-2 Module</a:t>
            </a:r>
            <a:endParaRPr sz="1400"/>
          </a:p>
          <a:p>
            <a:pPr indent="0" lvl="0" marL="0" rtl="0" algn="l">
              <a:spcBef>
                <a:spcPts val="1600"/>
              </a:spcBef>
              <a:spcAft>
                <a:spcPts val="1600"/>
              </a:spcAft>
              <a:buNone/>
            </a:pPr>
            <a:r>
              <a:t/>
            </a:r>
            <a:endParaRPr sz="1400"/>
          </a:p>
        </p:txBody>
      </p:sp>
      <p:pic>
        <p:nvPicPr>
          <p:cNvPr id="88" name="Google Shape;88;p17"/>
          <p:cNvPicPr preferRelativeResize="0"/>
          <p:nvPr/>
        </p:nvPicPr>
        <p:blipFill rotWithShape="1">
          <a:blip r:embed="rId3">
            <a:alphaModFix/>
          </a:blip>
          <a:srcRect b="0" l="0" r="0" t="11559"/>
          <a:stretch/>
        </p:blipFill>
        <p:spPr>
          <a:xfrm>
            <a:off x="4572000" y="2985475"/>
            <a:ext cx="4097926" cy="2038572"/>
          </a:xfrm>
          <a:prstGeom prst="rect">
            <a:avLst/>
          </a:prstGeom>
          <a:noFill/>
          <a:ln cap="flat" cmpd="sng" w="19050">
            <a:solidFill>
              <a:schemeClr val="dk2"/>
            </a:solidFill>
            <a:prstDash val="solid"/>
            <a:round/>
            <a:headEnd len="sm" w="sm" type="none"/>
            <a:tailEnd len="sm" w="sm" type="none"/>
          </a:ln>
        </p:spPr>
      </p:pic>
      <p:pic>
        <p:nvPicPr>
          <p:cNvPr id="89" name="Google Shape;89;p17"/>
          <p:cNvPicPr preferRelativeResize="0"/>
          <p:nvPr/>
        </p:nvPicPr>
        <p:blipFill rotWithShape="1">
          <a:blip r:embed="rId4">
            <a:alphaModFix/>
          </a:blip>
          <a:srcRect b="31850" l="0" r="0" t="8914"/>
          <a:stretch/>
        </p:blipFill>
        <p:spPr>
          <a:xfrm>
            <a:off x="4421100" y="995275"/>
            <a:ext cx="1995951" cy="1576474"/>
          </a:xfrm>
          <a:prstGeom prst="rect">
            <a:avLst/>
          </a:prstGeom>
          <a:noFill/>
          <a:ln cap="flat" cmpd="sng" w="19050">
            <a:solidFill>
              <a:schemeClr val="dk2"/>
            </a:solidFill>
            <a:prstDash val="solid"/>
            <a:round/>
            <a:headEnd len="sm" w="sm" type="none"/>
            <a:tailEnd len="sm" w="sm" type="none"/>
          </a:ln>
        </p:spPr>
      </p:pic>
      <p:pic>
        <p:nvPicPr>
          <p:cNvPr id="90" name="Google Shape;90;p17"/>
          <p:cNvPicPr preferRelativeResize="0"/>
          <p:nvPr/>
        </p:nvPicPr>
        <p:blipFill>
          <a:blip r:embed="rId5">
            <a:alphaModFix/>
          </a:blip>
          <a:stretch>
            <a:fillRect/>
          </a:stretch>
        </p:blipFill>
        <p:spPr>
          <a:xfrm>
            <a:off x="6740472" y="995277"/>
            <a:ext cx="2101977" cy="1576474"/>
          </a:xfrm>
          <a:prstGeom prst="rect">
            <a:avLst/>
          </a:prstGeom>
          <a:noFill/>
          <a:ln cap="flat" cmpd="sng" w="19050">
            <a:solidFill>
              <a:schemeClr val="dk2"/>
            </a:solidFill>
            <a:prstDash val="solid"/>
            <a:round/>
            <a:headEnd len="sm" w="sm" type="none"/>
            <a:tailEnd len="sm" w="sm" type="none"/>
          </a:ln>
        </p:spPr>
      </p:pic>
      <p:sp>
        <p:nvSpPr>
          <p:cNvPr id="91" name="Google Shape;91;p17"/>
          <p:cNvSpPr txBox="1"/>
          <p:nvPr/>
        </p:nvSpPr>
        <p:spPr>
          <a:xfrm>
            <a:off x="4421125" y="461850"/>
            <a:ext cx="1995900" cy="3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t>Internal Chassis</a:t>
            </a:r>
            <a:endParaRPr i="1"/>
          </a:p>
        </p:txBody>
      </p:sp>
      <p:sp>
        <p:nvSpPr>
          <p:cNvPr id="92" name="Google Shape;92;p17"/>
          <p:cNvSpPr txBox="1"/>
          <p:nvPr/>
        </p:nvSpPr>
        <p:spPr>
          <a:xfrm>
            <a:off x="6793513" y="461850"/>
            <a:ext cx="1995900" cy="3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t>Assembled Device</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555600"/>
            <a:ext cx="4120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GPS System Testing (Non-RTK)</a:t>
            </a:r>
            <a:endParaRPr b="1"/>
          </a:p>
        </p:txBody>
      </p:sp>
      <p:sp>
        <p:nvSpPr>
          <p:cNvPr id="98" name="Google Shape;98;p18"/>
          <p:cNvSpPr txBox="1"/>
          <p:nvPr>
            <p:ph idx="1" type="body"/>
          </p:nvPr>
        </p:nvSpPr>
        <p:spPr>
          <a:xfrm>
            <a:off x="311700" y="1389600"/>
            <a:ext cx="3268200" cy="31794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lang="en"/>
              <a:t>Testing in CSE courtyard</a:t>
            </a:r>
            <a:endParaRPr/>
          </a:p>
          <a:p>
            <a:pPr indent="-304800" lvl="1" marL="914400" marR="0" rtl="0" algn="l">
              <a:lnSpc>
                <a:spcPct val="115000"/>
              </a:lnSpc>
              <a:spcBef>
                <a:spcPts val="0"/>
              </a:spcBef>
              <a:spcAft>
                <a:spcPts val="0"/>
              </a:spcAft>
              <a:buSzPts val="1200"/>
              <a:buChar char="○"/>
            </a:pPr>
            <a:r>
              <a:rPr lang="en"/>
              <a:t>Successful training</a:t>
            </a:r>
            <a:endParaRPr/>
          </a:p>
          <a:p>
            <a:pPr indent="-304800" lvl="1" marL="914400" marR="0" rtl="0" algn="l">
              <a:lnSpc>
                <a:spcPct val="115000"/>
              </a:lnSpc>
              <a:spcBef>
                <a:spcPts val="0"/>
              </a:spcBef>
              <a:spcAft>
                <a:spcPts val="0"/>
              </a:spcAft>
              <a:buClr>
                <a:schemeClr val="dk2"/>
              </a:buClr>
              <a:buSzPts val="1200"/>
              <a:buFont typeface="Arial"/>
              <a:buChar char="○"/>
            </a:pPr>
            <a:r>
              <a:rPr lang="en"/>
              <a:t>2.69 meter error </a:t>
            </a:r>
            <a:endParaRPr/>
          </a:p>
        </p:txBody>
      </p:sp>
      <p:pic>
        <p:nvPicPr>
          <p:cNvPr id="99" name="Google Shape;99;p18"/>
          <p:cNvPicPr preferRelativeResize="0"/>
          <p:nvPr/>
        </p:nvPicPr>
        <p:blipFill rotWithShape="1">
          <a:blip r:embed="rId3">
            <a:alphaModFix/>
          </a:blip>
          <a:srcRect b="0" l="31511" r="0" t="0"/>
          <a:stretch/>
        </p:blipFill>
        <p:spPr>
          <a:xfrm>
            <a:off x="5251325" y="1182388"/>
            <a:ext cx="3700027" cy="2778726"/>
          </a:xfrm>
          <a:prstGeom prst="rect">
            <a:avLst/>
          </a:prstGeom>
          <a:noFill/>
          <a:ln cap="flat" cmpd="sng" w="19050">
            <a:solidFill>
              <a:schemeClr val="dk2"/>
            </a:solidFill>
            <a:prstDash val="solid"/>
            <a:round/>
            <a:headEnd len="sm" w="sm" type="none"/>
            <a:tailEnd len="sm" w="sm" type="none"/>
          </a:ln>
        </p:spPr>
      </p:pic>
      <p:pic>
        <p:nvPicPr>
          <p:cNvPr id="100" name="Google Shape;100;p18"/>
          <p:cNvPicPr preferRelativeResize="0"/>
          <p:nvPr/>
        </p:nvPicPr>
        <p:blipFill>
          <a:blip r:embed="rId4">
            <a:alphaModFix/>
          </a:blip>
          <a:stretch>
            <a:fillRect/>
          </a:stretch>
        </p:blipFill>
        <p:spPr>
          <a:xfrm>
            <a:off x="1850850" y="2740325"/>
            <a:ext cx="1625428" cy="2167237"/>
          </a:xfrm>
          <a:prstGeom prst="rect">
            <a:avLst/>
          </a:prstGeom>
          <a:noFill/>
          <a:ln cap="flat" cmpd="sng" w="19050">
            <a:solidFill>
              <a:schemeClr val="dk2"/>
            </a:solidFill>
            <a:prstDash val="solid"/>
            <a:round/>
            <a:headEnd len="sm" w="sm" type="none"/>
            <a:tailEnd len="sm" w="sm" type="none"/>
          </a:ln>
        </p:spPr>
      </p:pic>
      <p:pic>
        <p:nvPicPr>
          <p:cNvPr id="101" name="Google Shape;101;p18"/>
          <p:cNvPicPr preferRelativeResize="0"/>
          <p:nvPr/>
        </p:nvPicPr>
        <p:blipFill>
          <a:blip r:embed="rId5">
            <a:alphaModFix/>
          </a:blip>
          <a:stretch>
            <a:fillRect/>
          </a:stretch>
        </p:blipFill>
        <p:spPr>
          <a:xfrm>
            <a:off x="3476275" y="2740325"/>
            <a:ext cx="1625425" cy="2167233"/>
          </a:xfrm>
          <a:prstGeom prst="rect">
            <a:avLst/>
          </a:prstGeom>
          <a:noFill/>
          <a:ln cap="flat" cmpd="sng" w="19050">
            <a:solidFill>
              <a:schemeClr val="dk2"/>
            </a:solidFill>
            <a:prstDash val="solid"/>
            <a:round/>
            <a:headEnd len="sm" w="sm" type="none"/>
            <a:tailEnd len="sm" w="sm" type="none"/>
          </a:ln>
        </p:spPr>
      </p:pic>
      <p:pic>
        <p:nvPicPr>
          <p:cNvPr id="102" name="Google Shape;102;p18"/>
          <p:cNvPicPr preferRelativeResize="0"/>
          <p:nvPr/>
        </p:nvPicPr>
        <p:blipFill>
          <a:blip r:embed="rId6">
            <a:alphaModFix/>
          </a:blip>
          <a:stretch>
            <a:fillRect/>
          </a:stretch>
        </p:blipFill>
        <p:spPr>
          <a:xfrm>
            <a:off x="225426" y="2740325"/>
            <a:ext cx="1625425" cy="2167233"/>
          </a:xfrm>
          <a:prstGeom prst="rect">
            <a:avLst/>
          </a:prstGeom>
          <a:noFill/>
          <a:ln cap="flat" cmpd="sng" w="19050">
            <a:solidFill>
              <a:schemeClr val="dk2"/>
            </a:solidFill>
            <a:prstDash val="solid"/>
            <a:round/>
            <a:headEnd len="sm" w="sm" type="none"/>
            <a:tailEnd len="sm" w="sm" type="none"/>
          </a:ln>
        </p:spPr>
      </p:pic>
      <p:sp>
        <p:nvSpPr>
          <p:cNvPr id="103" name="Google Shape;103;p18"/>
          <p:cNvSpPr txBox="1"/>
          <p:nvPr/>
        </p:nvSpPr>
        <p:spPr>
          <a:xfrm>
            <a:off x="5952225" y="797950"/>
            <a:ext cx="25449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666666"/>
                </a:solidFill>
              </a:rPr>
              <a:t>Non-RTK GPS Points</a:t>
            </a:r>
            <a:endParaRPr i="1">
              <a:solidFill>
                <a:srgbClr val="66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33475" y="278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GPS </a:t>
            </a:r>
            <a:r>
              <a:rPr b="1" lang="en"/>
              <a:t>Challenges</a:t>
            </a:r>
            <a:endParaRPr b="1"/>
          </a:p>
        </p:txBody>
      </p:sp>
      <p:sp>
        <p:nvSpPr>
          <p:cNvPr id="109" name="Google Shape;109;p19"/>
          <p:cNvSpPr txBox="1"/>
          <p:nvPr>
            <p:ph idx="1" type="body"/>
          </p:nvPr>
        </p:nvSpPr>
        <p:spPr>
          <a:xfrm>
            <a:off x="575725" y="1017725"/>
            <a:ext cx="4382100" cy="198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System Design:</a:t>
            </a:r>
            <a:endParaRPr/>
          </a:p>
          <a:p>
            <a:pPr indent="-317500" lvl="1" marL="914400" rtl="0" algn="l">
              <a:spcBef>
                <a:spcPts val="0"/>
              </a:spcBef>
              <a:spcAft>
                <a:spcPts val="0"/>
              </a:spcAft>
              <a:buSzPts val="1400"/>
              <a:buChar char="○"/>
            </a:pPr>
            <a:r>
              <a:rPr lang="en"/>
              <a:t>Multiple Design Iterations</a:t>
            </a:r>
            <a:endParaRPr/>
          </a:p>
          <a:p>
            <a:pPr indent="-317500" lvl="2" marL="1371600" rtl="0" algn="l">
              <a:spcBef>
                <a:spcPts val="0"/>
              </a:spcBef>
              <a:spcAft>
                <a:spcPts val="0"/>
              </a:spcAft>
              <a:buSzPts val="1400"/>
              <a:buChar char="■"/>
            </a:pPr>
            <a:r>
              <a:rPr lang="en"/>
              <a:t>New Case + Hidden Assumptions </a:t>
            </a:r>
            <a:endParaRPr/>
          </a:p>
          <a:p>
            <a:pPr indent="-342900" lvl="0" marL="457200" rtl="0" algn="l">
              <a:spcBef>
                <a:spcPts val="0"/>
              </a:spcBef>
              <a:spcAft>
                <a:spcPts val="0"/>
              </a:spcAft>
              <a:buSzPts val="1800"/>
              <a:buChar char="●"/>
            </a:pPr>
            <a:r>
              <a:rPr lang="en"/>
              <a:t>Webpage:</a:t>
            </a:r>
            <a:endParaRPr/>
          </a:p>
          <a:p>
            <a:pPr indent="-317500" lvl="1" marL="914400" rtl="0" algn="l">
              <a:spcBef>
                <a:spcPts val="0"/>
              </a:spcBef>
              <a:spcAft>
                <a:spcPts val="0"/>
              </a:spcAft>
              <a:buSzPts val="1400"/>
              <a:buChar char="○"/>
            </a:pPr>
            <a:r>
              <a:rPr lang="en"/>
              <a:t>Processing RTK data</a:t>
            </a:r>
            <a:endParaRPr/>
          </a:p>
          <a:p>
            <a:pPr indent="-317500" lvl="1" marL="914400" rtl="0" algn="l">
              <a:spcBef>
                <a:spcPts val="0"/>
              </a:spcBef>
              <a:spcAft>
                <a:spcPts val="0"/>
              </a:spcAft>
              <a:buSzPts val="1400"/>
              <a:buChar char="○"/>
            </a:pPr>
            <a:r>
              <a:rPr lang="en"/>
              <a:t>Converting maps to be offline </a:t>
            </a:r>
            <a:endParaRPr/>
          </a:p>
        </p:txBody>
      </p:sp>
      <p:pic>
        <p:nvPicPr>
          <p:cNvPr id="110" name="Google Shape;110;p19"/>
          <p:cNvPicPr preferRelativeResize="0"/>
          <p:nvPr/>
        </p:nvPicPr>
        <p:blipFill>
          <a:blip r:embed="rId3">
            <a:alphaModFix/>
          </a:blip>
          <a:stretch>
            <a:fillRect/>
          </a:stretch>
        </p:blipFill>
        <p:spPr>
          <a:xfrm>
            <a:off x="5332300" y="656675"/>
            <a:ext cx="2835683" cy="2126749"/>
          </a:xfrm>
          <a:prstGeom prst="rect">
            <a:avLst/>
          </a:prstGeom>
          <a:noFill/>
          <a:ln>
            <a:noFill/>
          </a:ln>
        </p:spPr>
      </p:pic>
      <p:pic>
        <p:nvPicPr>
          <p:cNvPr id="111" name="Google Shape;111;p19"/>
          <p:cNvPicPr preferRelativeResize="0"/>
          <p:nvPr/>
        </p:nvPicPr>
        <p:blipFill>
          <a:blip r:embed="rId4">
            <a:alphaModFix/>
          </a:blip>
          <a:stretch>
            <a:fillRect/>
          </a:stretch>
        </p:blipFill>
        <p:spPr>
          <a:xfrm>
            <a:off x="4470550" y="3147252"/>
            <a:ext cx="2210527" cy="1790275"/>
          </a:xfrm>
          <a:prstGeom prst="rect">
            <a:avLst/>
          </a:prstGeom>
          <a:noFill/>
          <a:ln>
            <a:noFill/>
          </a:ln>
        </p:spPr>
      </p:pic>
      <p:pic>
        <p:nvPicPr>
          <p:cNvPr id="112" name="Google Shape;112;p19"/>
          <p:cNvPicPr preferRelativeResize="0"/>
          <p:nvPr/>
        </p:nvPicPr>
        <p:blipFill rotWithShape="1">
          <a:blip r:embed="rId5">
            <a:alphaModFix/>
          </a:blip>
          <a:srcRect b="35738" l="0" r="0" t="11323"/>
          <a:stretch/>
        </p:blipFill>
        <p:spPr>
          <a:xfrm>
            <a:off x="6681063" y="3147250"/>
            <a:ext cx="2348699" cy="1790275"/>
          </a:xfrm>
          <a:prstGeom prst="rect">
            <a:avLst/>
          </a:prstGeom>
          <a:noFill/>
          <a:ln>
            <a:noFill/>
          </a:ln>
        </p:spPr>
      </p:pic>
      <p:sp>
        <p:nvSpPr>
          <p:cNvPr id="113" name="Google Shape;113;p19"/>
          <p:cNvSpPr txBox="1"/>
          <p:nvPr/>
        </p:nvSpPr>
        <p:spPr>
          <a:xfrm>
            <a:off x="5919888" y="2846525"/>
            <a:ext cx="1660500" cy="2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666666"/>
                </a:solidFill>
              </a:rPr>
              <a:t>Multiple iterations</a:t>
            </a:r>
            <a:endParaRPr i="1">
              <a:solidFill>
                <a:srgbClr val="666666"/>
              </a:solidFill>
            </a:endParaRPr>
          </a:p>
        </p:txBody>
      </p:sp>
      <p:sp>
        <p:nvSpPr>
          <p:cNvPr id="114" name="Google Shape;114;p19"/>
          <p:cNvSpPr txBox="1"/>
          <p:nvPr/>
        </p:nvSpPr>
        <p:spPr>
          <a:xfrm>
            <a:off x="5720400" y="336375"/>
            <a:ext cx="2059500" cy="2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666666"/>
                </a:solidFill>
              </a:rPr>
              <a:t>New Case</a:t>
            </a:r>
            <a:endParaRPr i="1">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GPS Future Work</a:t>
            </a:r>
            <a:endParaRPr b="1"/>
          </a:p>
        </p:txBody>
      </p:sp>
      <p:sp>
        <p:nvSpPr>
          <p:cNvPr id="120" name="Google Shape;120;p20"/>
          <p:cNvSpPr txBox="1"/>
          <p:nvPr>
            <p:ph idx="1" type="body"/>
          </p:nvPr>
        </p:nvSpPr>
        <p:spPr>
          <a:xfrm>
            <a:off x="311700" y="1152475"/>
            <a:ext cx="8520600" cy="358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Additional field testing</a:t>
            </a:r>
            <a:endParaRPr/>
          </a:p>
          <a:p>
            <a:pPr indent="-342900" lvl="0" marL="457200" rtl="0" algn="l">
              <a:spcBef>
                <a:spcPts val="0"/>
              </a:spcBef>
              <a:spcAft>
                <a:spcPts val="0"/>
              </a:spcAft>
              <a:buSzPts val="1800"/>
              <a:buChar char="●"/>
            </a:pPr>
            <a:r>
              <a:rPr lang="en"/>
              <a:t>GPS</a:t>
            </a:r>
            <a:endParaRPr/>
          </a:p>
          <a:p>
            <a:pPr indent="-317500" lvl="1" marL="914400" rtl="0" algn="l">
              <a:spcBef>
                <a:spcPts val="0"/>
              </a:spcBef>
              <a:spcAft>
                <a:spcPts val="0"/>
              </a:spcAft>
              <a:buSzPts val="1400"/>
              <a:buChar char="○"/>
            </a:pPr>
            <a:r>
              <a:rPr lang="en"/>
              <a:t>Final assembly</a:t>
            </a:r>
            <a:endParaRPr/>
          </a:p>
          <a:p>
            <a:pPr indent="-317500" lvl="1" marL="914400" rtl="0" algn="l">
              <a:spcBef>
                <a:spcPts val="0"/>
              </a:spcBef>
              <a:spcAft>
                <a:spcPts val="0"/>
              </a:spcAft>
              <a:buSzPts val="1400"/>
              <a:buChar char="○"/>
            </a:pPr>
            <a:r>
              <a:rPr lang="en"/>
              <a:t>RTK Integration </a:t>
            </a:r>
            <a:endParaRPr/>
          </a:p>
          <a:p>
            <a:pPr indent="-317500" lvl="1" marL="914400" rtl="0" algn="l">
              <a:spcBef>
                <a:spcPts val="0"/>
              </a:spcBef>
              <a:spcAft>
                <a:spcPts val="0"/>
              </a:spcAft>
              <a:buSzPts val="1400"/>
              <a:buChar char="○"/>
            </a:pPr>
            <a:r>
              <a:rPr lang="en"/>
              <a:t>USB I/O and charging</a:t>
            </a:r>
            <a:endParaRPr/>
          </a:p>
          <a:p>
            <a:pPr indent="-342900" lvl="0" marL="457200" marR="0" rtl="0" algn="l">
              <a:lnSpc>
                <a:spcPct val="115000"/>
              </a:lnSpc>
              <a:spcBef>
                <a:spcPts val="0"/>
              </a:spcBef>
              <a:spcAft>
                <a:spcPts val="0"/>
              </a:spcAft>
              <a:buClr>
                <a:schemeClr val="dk2"/>
              </a:buClr>
              <a:buSzPts val="1800"/>
              <a:buFont typeface="Arial"/>
              <a:buChar char="●"/>
            </a:pPr>
            <a:r>
              <a:rPr lang="en"/>
              <a:t>Webpage</a:t>
            </a:r>
            <a:endParaRPr/>
          </a:p>
          <a:p>
            <a:pPr indent="-317500" lvl="1" marL="914400" marR="0" rtl="0" algn="l">
              <a:lnSpc>
                <a:spcPct val="115000"/>
              </a:lnSpc>
              <a:spcBef>
                <a:spcPts val="0"/>
              </a:spcBef>
              <a:spcAft>
                <a:spcPts val="0"/>
              </a:spcAft>
              <a:buSzPts val="1400"/>
              <a:buChar char="○"/>
            </a:pPr>
            <a:r>
              <a:rPr lang="en"/>
              <a:t>GPS Coordinates on page</a:t>
            </a:r>
            <a:endParaRPr/>
          </a:p>
          <a:p>
            <a:pPr indent="-317500" lvl="1" marL="914400" marR="0" rtl="0" algn="l">
              <a:lnSpc>
                <a:spcPct val="115000"/>
              </a:lnSpc>
              <a:spcBef>
                <a:spcPts val="0"/>
              </a:spcBef>
              <a:spcAft>
                <a:spcPts val="0"/>
              </a:spcAft>
              <a:buSzPts val="1400"/>
              <a:buChar char="○"/>
            </a:pPr>
            <a:r>
              <a:rPr lang="en"/>
              <a:t>Save coordinates to file</a:t>
            </a:r>
            <a:endParaRPr/>
          </a:p>
          <a:p>
            <a:pPr indent="-317500" lvl="1" marL="914400" marR="0" rtl="0" algn="l">
              <a:lnSpc>
                <a:spcPct val="115000"/>
              </a:lnSpc>
              <a:spcBef>
                <a:spcPts val="0"/>
              </a:spcBef>
              <a:spcAft>
                <a:spcPts val="0"/>
              </a:spcAft>
              <a:buSzPts val="1400"/>
              <a:buChar char="○"/>
            </a:pPr>
            <a:r>
              <a:rPr lang="en"/>
              <a:t>Additional options for tracking </a:t>
            </a:r>
            <a:endParaRPr/>
          </a:p>
        </p:txBody>
      </p:sp>
      <p:pic>
        <p:nvPicPr>
          <p:cNvPr id="121" name="Google Shape;121;p20"/>
          <p:cNvPicPr preferRelativeResize="0"/>
          <p:nvPr/>
        </p:nvPicPr>
        <p:blipFill>
          <a:blip r:embed="rId3">
            <a:alphaModFix/>
          </a:blip>
          <a:stretch>
            <a:fillRect/>
          </a:stretch>
        </p:blipFill>
        <p:spPr>
          <a:xfrm>
            <a:off x="5274377" y="592450"/>
            <a:ext cx="2968924" cy="3958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Height Estimation</a:t>
            </a:r>
            <a:endParaRPr b="1"/>
          </a:p>
        </p:txBody>
      </p:sp>
      <p:sp>
        <p:nvSpPr>
          <p:cNvPr id="127" name="Google Shape;127;p21"/>
          <p:cNvSpPr txBox="1"/>
          <p:nvPr>
            <p:ph idx="1" type="body"/>
          </p:nvPr>
        </p:nvSpPr>
        <p:spPr>
          <a:xfrm>
            <a:off x="387900" y="1499150"/>
            <a:ext cx="45267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Vital for biomass calculations.</a:t>
            </a:r>
            <a:endParaRPr/>
          </a:p>
          <a:p>
            <a:pPr indent="-342900" lvl="0" marL="457200" rtl="0" algn="l">
              <a:spcBef>
                <a:spcPts val="0"/>
              </a:spcBef>
              <a:spcAft>
                <a:spcPts val="0"/>
              </a:spcAft>
              <a:buSzPts val="1800"/>
              <a:buChar char="●"/>
            </a:pPr>
            <a:r>
              <a:rPr lang="en"/>
              <a:t>Existing methods expensive and/or inaccurate.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Goal: Low-cost, low-power, accurate method of calculating mangrove height.</a:t>
            </a:r>
            <a:endParaRPr/>
          </a:p>
        </p:txBody>
      </p:sp>
      <p:pic>
        <p:nvPicPr>
          <p:cNvPr id="128" name="Google Shape;128;p21"/>
          <p:cNvPicPr preferRelativeResize="0"/>
          <p:nvPr/>
        </p:nvPicPr>
        <p:blipFill>
          <a:blip r:embed="rId3">
            <a:alphaModFix/>
          </a:blip>
          <a:stretch>
            <a:fillRect/>
          </a:stretch>
        </p:blipFill>
        <p:spPr>
          <a:xfrm>
            <a:off x="5348500" y="238451"/>
            <a:ext cx="3251976" cy="2169049"/>
          </a:xfrm>
          <a:prstGeom prst="rect">
            <a:avLst/>
          </a:prstGeom>
          <a:noFill/>
          <a:ln>
            <a:noFill/>
          </a:ln>
        </p:spPr>
      </p:pic>
      <p:pic>
        <p:nvPicPr>
          <p:cNvPr id="129" name="Google Shape;129;p21"/>
          <p:cNvPicPr preferRelativeResize="0"/>
          <p:nvPr/>
        </p:nvPicPr>
        <p:blipFill>
          <a:blip r:embed="rId4">
            <a:alphaModFix/>
          </a:blip>
          <a:stretch>
            <a:fillRect/>
          </a:stretch>
        </p:blipFill>
        <p:spPr>
          <a:xfrm>
            <a:off x="5353225" y="2522625"/>
            <a:ext cx="3242518" cy="2431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